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361" r:id="rId3"/>
    <p:sldId id="333" r:id="rId4"/>
    <p:sldId id="316" r:id="rId5"/>
    <p:sldId id="312" r:id="rId6"/>
    <p:sldId id="313" r:id="rId7"/>
    <p:sldId id="315" r:id="rId8"/>
    <p:sldId id="278" r:id="rId9"/>
    <p:sldId id="282" r:id="rId10"/>
    <p:sldId id="283" r:id="rId11"/>
    <p:sldId id="291" r:id="rId12"/>
    <p:sldId id="297" r:id="rId13"/>
    <p:sldId id="323" r:id="rId14"/>
    <p:sldId id="326" r:id="rId15"/>
    <p:sldId id="332" r:id="rId16"/>
    <p:sldId id="362" r:id="rId17"/>
    <p:sldId id="360" r:id="rId18"/>
    <p:sldId id="350" r:id="rId19"/>
    <p:sldId id="307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AC20"/>
    <a:srgbClr val="FFBD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458" autoAdjust="0"/>
  </p:normalViewPr>
  <p:slideViewPr>
    <p:cSldViewPr snapToGrid="0" snapToObjects="1">
      <p:cViewPr varScale="1">
        <p:scale>
          <a:sx n="84" d="100"/>
          <a:sy n="84" d="100"/>
        </p:scale>
        <p:origin x="-9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Macintosh%20HD:Users:oliver:WAP:penguin:Matt%20Oliver--LT%20Data%20All%20Peng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1"/>
          <c:order val="0"/>
          <c:tx>
            <c:v>Adelie</c:v>
          </c:tx>
          <c:spPr>
            <a:ln w="25400">
              <a:solidFill>
                <a:srgbClr val="000000"/>
              </a:solidFill>
              <a:prstDash val="solid"/>
            </a:ln>
          </c:spPr>
          <c:marker>
            <c:spPr>
              <a:solidFill>
                <a:srgbClr val="C0504D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cat>
            <c:numRef>
              <c:f>'Macintosh HD:Users:oliver:WAP:penguin:[LT-ADPE-MASTER.xls]Pygosc pop + percent chg'!$F$5:$F$38</c:f>
              <c:numCache>
                <c:formatCode>General</c:formatCode>
                <c:ptCount val="34"/>
                <c:pt idx="0">
                  <c:v>1975</c:v>
                </c:pt>
                <c:pt idx="1">
                  <c:v>1976</c:v>
                </c:pt>
                <c:pt idx="2">
                  <c:v>1977</c:v>
                </c:pt>
                <c:pt idx="3">
                  <c:v>1978</c:v>
                </c:pt>
                <c:pt idx="4">
                  <c:v>1979</c:v>
                </c:pt>
                <c:pt idx="5">
                  <c:v>1980</c:v>
                </c:pt>
                <c:pt idx="6">
                  <c:v>1981</c:v>
                </c:pt>
                <c:pt idx="7">
                  <c:v>1982</c:v>
                </c:pt>
                <c:pt idx="8">
                  <c:v>1983</c:v>
                </c:pt>
                <c:pt idx="9">
                  <c:v>1984</c:v>
                </c:pt>
                <c:pt idx="10">
                  <c:v>1985</c:v>
                </c:pt>
                <c:pt idx="11">
                  <c:v>1986</c:v>
                </c:pt>
                <c:pt idx="12">
                  <c:v>1987</c:v>
                </c:pt>
                <c:pt idx="13">
                  <c:v>1988</c:v>
                </c:pt>
                <c:pt idx="14">
                  <c:v>1989</c:v>
                </c:pt>
                <c:pt idx="15">
                  <c:v>1990</c:v>
                </c:pt>
                <c:pt idx="16">
                  <c:v>1991</c:v>
                </c:pt>
                <c:pt idx="17">
                  <c:v>1992</c:v>
                </c:pt>
                <c:pt idx="18">
                  <c:v>1993</c:v>
                </c:pt>
                <c:pt idx="19">
                  <c:v>1994</c:v>
                </c:pt>
                <c:pt idx="20">
                  <c:v>1995</c:v>
                </c:pt>
                <c:pt idx="21">
                  <c:v>1996</c:v>
                </c:pt>
                <c:pt idx="22">
                  <c:v>1997</c:v>
                </c:pt>
                <c:pt idx="23">
                  <c:v>1998</c:v>
                </c:pt>
                <c:pt idx="24">
                  <c:v>1999</c:v>
                </c:pt>
                <c:pt idx="25">
                  <c:v>2000</c:v>
                </c:pt>
                <c:pt idx="26">
                  <c:v>2001</c:v>
                </c:pt>
                <c:pt idx="27">
                  <c:v>2002</c:v>
                </c:pt>
                <c:pt idx="28">
                  <c:v>2003</c:v>
                </c:pt>
                <c:pt idx="29">
                  <c:v>2004</c:v>
                </c:pt>
                <c:pt idx="30">
                  <c:v>2005</c:v>
                </c:pt>
                <c:pt idx="31">
                  <c:v>2006</c:v>
                </c:pt>
                <c:pt idx="32">
                  <c:v>2007</c:v>
                </c:pt>
                <c:pt idx="33">
                  <c:v>2008</c:v>
                </c:pt>
              </c:numCache>
            </c:numRef>
          </c:cat>
          <c:val>
            <c:numRef>
              <c:f>'Macintosh HD:Users:oliver:WAP:penguin:[LT-ADPE-MASTER.xls]Pygosc pop + percent chg'!$H$5:$H$38</c:f>
              <c:numCache>
                <c:formatCode>General</c:formatCode>
                <c:ptCount val="34"/>
                <c:pt idx="0">
                  <c:v>100</c:v>
                </c:pt>
                <c:pt idx="4">
                  <c:v>90.126299171161676</c:v>
                </c:pt>
                <c:pt idx="8">
                  <c:v>88.547559531640601</c:v>
                </c:pt>
                <c:pt idx="11">
                  <c:v>86.284699381660303</c:v>
                </c:pt>
                <c:pt idx="12">
                  <c:v>66.747796342585815</c:v>
                </c:pt>
                <c:pt idx="14">
                  <c:v>86.054466517562787</c:v>
                </c:pt>
                <c:pt idx="15">
                  <c:v>76.476779371135379</c:v>
                </c:pt>
                <c:pt idx="16">
                  <c:v>81.436653071964201</c:v>
                </c:pt>
                <c:pt idx="17">
                  <c:v>79.515853177213529</c:v>
                </c:pt>
                <c:pt idx="18">
                  <c:v>78.963294303381133</c:v>
                </c:pt>
                <c:pt idx="19">
                  <c:v>72.727272727272734</c:v>
                </c:pt>
                <c:pt idx="20">
                  <c:v>72.773319300092098</c:v>
                </c:pt>
                <c:pt idx="21">
                  <c:v>60.899881594527038</c:v>
                </c:pt>
                <c:pt idx="22">
                  <c:v>58.39363241678727</c:v>
                </c:pt>
                <c:pt idx="23">
                  <c:v>55.407183265359819</c:v>
                </c:pt>
                <c:pt idx="24">
                  <c:v>51.282725957110898</c:v>
                </c:pt>
                <c:pt idx="25">
                  <c:v>47.105643994211299</c:v>
                </c:pt>
                <c:pt idx="26">
                  <c:v>28.20681489277727</c:v>
                </c:pt>
                <c:pt idx="27">
                  <c:v>37.067491119589533</c:v>
                </c:pt>
                <c:pt idx="28">
                  <c:v>35.192737797658197</c:v>
                </c:pt>
                <c:pt idx="29">
                  <c:v>31.607683199579</c:v>
                </c:pt>
                <c:pt idx="30">
                  <c:v>26.970135508485729</c:v>
                </c:pt>
                <c:pt idx="31">
                  <c:v>22.319431653729769</c:v>
                </c:pt>
                <c:pt idx="32">
                  <c:v>17.991053808709381</c:v>
                </c:pt>
                <c:pt idx="33">
                  <c:v>17.405604525720179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526592"/>
        <c:axId val="90008576"/>
      </c:lineChart>
      <c:lineChart>
        <c:grouping val="standard"/>
        <c:varyColors val="0"/>
        <c:ser>
          <c:idx val="0"/>
          <c:order val="1"/>
          <c:tx>
            <c:v>Chinstrap</c:v>
          </c:tx>
          <c:spPr>
            <a:ln w="25400">
              <a:solidFill>
                <a:srgbClr val="666699"/>
              </a:solidFill>
              <a:prstDash val="solid"/>
            </a:ln>
          </c:spPr>
          <c:marker>
            <c:spPr>
              <a:solidFill>
                <a:srgbClr val="4F81BD"/>
              </a:solidFill>
              <a:ln>
                <a:solidFill>
                  <a:srgbClr val="666699"/>
                </a:solidFill>
                <a:prstDash val="solid"/>
              </a:ln>
            </c:spPr>
          </c:marker>
          <c:cat>
            <c:numRef>
              <c:f>'Macintosh HD:Users:oliver:WAP:penguin:[LT-ADPE-MASTER.xls]Pygosc pop + percent chg'!$F$4:$F$38</c:f>
              <c:numCache>
                <c:formatCode>General</c:formatCode>
                <c:ptCount val="35"/>
                <c:pt idx="0">
                  <c:v>1974</c:v>
                </c:pt>
                <c:pt idx="1">
                  <c:v>1975</c:v>
                </c:pt>
                <c:pt idx="2">
                  <c:v>1976</c:v>
                </c:pt>
                <c:pt idx="3">
                  <c:v>1977</c:v>
                </c:pt>
                <c:pt idx="4">
                  <c:v>1978</c:v>
                </c:pt>
                <c:pt idx="5">
                  <c:v>1979</c:v>
                </c:pt>
                <c:pt idx="6">
                  <c:v>1980</c:v>
                </c:pt>
                <c:pt idx="7">
                  <c:v>1981</c:v>
                </c:pt>
                <c:pt idx="8">
                  <c:v>1982</c:v>
                </c:pt>
                <c:pt idx="9">
                  <c:v>1983</c:v>
                </c:pt>
                <c:pt idx="10">
                  <c:v>1984</c:v>
                </c:pt>
                <c:pt idx="11">
                  <c:v>1985</c:v>
                </c:pt>
                <c:pt idx="12">
                  <c:v>1986</c:v>
                </c:pt>
                <c:pt idx="13">
                  <c:v>1987</c:v>
                </c:pt>
                <c:pt idx="14">
                  <c:v>1988</c:v>
                </c:pt>
                <c:pt idx="15">
                  <c:v>1989</c:v>
                </c:pt>
                <c:pt idx="16">
                  <c:v>1990</c:v>
                </c:pt>
                <c:pt idx="17">
                  <c:v>1991</c:v>
                </c:pt>
                <c:pt idx="18">
                  <c:v>1992</c:v>
                </c:pt>
                <c:pt idx="19">
                  <c:v>1993</c:v>
                </c:pt>
                <c:pt idx="20">
                  <c:v>1994</c:v>
                </c:pt>
                <c:pt idx="21">
                  <c:v>1995</c:v>
                </c:pt>
                <c:pt idx="22">
                  <c:v>1996</c:v>
                </c:pt>
                <c:pt idx="23">
                  <c:v>1997</c:v>
                </c:pt>
                <c:pt idx="24">
                  <c:v>1998</c:v>
                </c:pt>
                <c:pt idx="25">
                  <c:v>1999</c:v>
                </c:pt>
                <c:pt idx="26">
                  <c:v>2000</c:v>
                </c:pt>
                <c:pt idx="27">
                  <c:v>2001</c:v>
                </c:pt>
                <c:pt idx="28">
                  <c:v>2002</c:v>
                </c:pt>
                <c:pt idx="29">
                  <c:v>2003</c:v>
                </c:pt>
                <c:pt idx="30">
                  <c:v>2004</c:v>
                </c:pt>
                <c:pt idx="31">
                  <c:v>2005</c:v>
                </c:pt>
                <c:pt idx="32">
                  <c:v>2006</c:v>
                </c:pt>
                <c:pt idx="33">
                  <c:v>2007</c:v>
                </c:pt>
                <c:pt idx="34">
                  <c:v>2008</c:v>
                </c:pt>
              </c:numCache>
            </c:numRef>
          </c:cat>
          <c:val>
            <c:numRef>
              <c:f>'Macintosh HD:Users:oliver:WAP:penguin:[LT-ADPE-MASTER.xls]Pygosc pop + percent chg'!$G$5:$G$38</c:f>
              <c:numCache>
                <c:formatCode>General</c:formatCode>
                <c:ptCount val="34"/>
                <c:pt idx="0">
                  <c:v>10</c:v>
                </c:pt>
                <c:pt idx="1">
                  <c:v>100</c:v>
                </c:pt>
                <c:pt idx="2">
                  <c:v>459.99999999999892</c:v>
                </c:pt>
                <c:pt idx="8">
                  <c:v>990</c:v>
                </c:pt>
                <c:pt idx="9">
                  <c:v>1090</c:v>
                </c:pt>
                <c:pt idx="10">
                  <c:v>1500</c:v>
                </c:pt>
                <c:pt idx="14">
                  <c:v>2030</c:v>
                </c:pt>
                <c:pt idx="15">
                  <c:v>2210</c:v>
                </c:pt>
                <c:pt idx="16">
                  <c:v>1620</c:v>
                </c:pt>
                <c:pt idx="17">
                  <c:v>179</c:v>
                </c:pt>
                <c:pt idx="18">
                  <c:v>2140</c:v>
                </c:pt>
                <c:pt idx="19">
                  <c:v>204</c:v>
                </c:pt>
                <c:pt idx="20">
                  <c:v>2520</c:v>
                </c:pt>
                <c:pt idx="21">
                  <c:v>2330</c:v>
                </c:pt>
                <c:pt idx="22">
                  <c:v>2510</c:v>
                </c:pt>
                <c:pt idx="23">
                  <c:v>1870</c:v>
                </c:pt>
                <c:pt idx="24">
                  <c:v>2200</c:v>
                </c:pt>
                <c:pt idx="25">
                  <c:v>3250</c:v>
                </c:pt>
                <c:pt idx="26">
                  <c:v>3250</c:v>
                </c:pt>
                <c:pt idx="27">
                  <c:v>3020</c:v>
                </c:pt>
                <c:pt idx="28">
                  <c:v>3040</c:v>
                </c:pt>
                <c:pt idx="29">
                  <c:v>1030</c:v>
                </c:pt>
                <c:pt idx="30">
                  <c:v>2230</c:v>
                </c:pt>
                <c:pt idx="31">
                  <c:v>2450</c:v>
                </c:pt>
                <c:pt idx="32">
                  <c:v>2190</c:v>
                </c:pt>
                <c:pt idx="33">
                  <c:v>2620</c:v>
                </c:pt>
              </c:numCache>
            </c:numRef>
          </c:val>
          <c:smooth val="0"/>
        </c:ser>
        <c:ser>
          <c:idx val="2"/>
          <c:order val="2"/>
          <c:tx>
            <c:v>Gentoo</c:v>
          </c:tx>
          <c:spPr>
            <a:ln w="25400">
              <a:solidFill>
                <a:srgbClr val="99CC00"/>
              </a:solidFill>
              <a:prstDash val="solid"/>
            </a:ln>
          </c:spPr>
          <c:marker>
            <c:spPr>
              <a:solidFill>
                <a:srgbClr val="9BBB59"/>
              </a:solidFill>
              <a:ln>
                <a:solidFill>
                  <a:srgbClr val="99CC00"/>
                </a:solidFill>
                <a:prstDash val="solid"/>
              </a:ln>
            </c:spPr>
          </c:marker>
          <c:cat>
            <c:numRef>
              <c:f>'Macintosh HD:Users:oliver:WAP:penguin:[LT-ADPE-MASTER.xls]Pygosc pop + percent chg'!$F$4:$F$38</c:f>
              <c:numCache>
                <c:formatCode>General</c:formatCode>
                <c:ptCount val="35"/>
                <c:pt idx="0">
                  <c:v>1974</c:v>
                </c:pt>
                <c:pt idx="1">
                  <c:v>1975</c:v>
                </c:pt>
                <c:pt idx="2">
                  <c:v>1976</c:v>
                </c:pt>
                <c:pt idx="3">
                  <c:v>1977</c:v>
                </c:pt>
                <c:pt idx="4">
                  <c:v>1978</c:v>
                </c:pt>
                <c:pt idx="5">
                  <c:v>1979</c:v>
                </c:pt>
                <c:pt idx="6">
                  <c:v>1980</c:v>
                </c:pt>
                <c:pt idx="7">
                  <c:v>1981</c:v>
                </c:pt>
                <c:pt idx="8">
                  <c:v>1982</c:v>
                </c:pt>
                <c:pt idx="9">
                  <c:v>1983</c:v>
                </c:pt>
                <c:pt idx="10">
                  <c:v>1984</c:v>
                </c:pt>
                <c:pt idx="11">
                  <c:v>1985</c:v>
                </c:pt>
                <c:pt idx="12">
                  <c:v>1986</c:v>
                </c:pt>
                <c:pt idx="13">
                  <c:v>1987</c:v>
                </c:pt>
                <c:pt idx="14">
                  <c:v>1988</c:v>
                </c:pt>
                <c:pt idx="15">
                  <c:v>1989</c:v>
                </c:pt>
                <c:pt idx="16">
                  <c:v>1990</c:v>
                </c:pt>
                <c:pt idx="17">
                  <c:v>1991</c:v>
                </c:pt>
                <c:pt idx="18">
                  <c:v>1992</c:v>
                </c:pt>
                <c:pt idx="19">
                  <c:v>1993</c:v>
                </c:pt>
                <c:pt idx="20">
                  <c:v>1994</c:v>
                </c:pt>
                <c:pt idx="21">
                  <c:v>1995</c:v>
                </c:pt>
                <c:pt idx="22">
                  <c:v>1996</c:v>
                </c:pt>
                <c:pt idx="23">
                  <c:v>1997</c:v>
                </c:pt>
                <c:pt idx="24">
                  <c:v>1998</c:v>
                </c:pt>
                <c:pt idx="25">
                  <c:v>1999</c:v>
                </c:pt>
                <c:pt idx="26">
                  <c:v>2000</c:v>
                </c:pt>
                <c:pt idx="27">
                  <c:v>2001</c:v>
                </c:pt>
                <c:pt idx="28">
                  <c:v>2002</c:v>
                </c:pt>
                <c:pt idx="29">
                  <c:v>2003</c:v>
                </c:pt>
                <c:pt idx="30">
                  <c:v>2004</c:v>
                </c:pt>
                <c:pt idx="31">
                  <c:v>2005</c:v>
                </c:pt>
                <c:pt idx="32">
                  <c:v>2006</c:v>
                </c:pt>
                <c:pt idx="33">
                  <c:v>2007</c:v>
                </c:pt>
                <c:pt idx="34">
                  <c:v>2008</c:v>
                </c:pt>
              </c:numCache>
            </c:numRef>
          </c:cat>
          <c:val>
            <c:numRef>
              <c:f>'Macintosh HD:Users:oliver:WAP:penguin:[LT-ADPE-MASTER.xls]Pygosc pop + percent chg'!$I$5:$I$38</c:f>
              <c:numCache>
                <c:formatCode>General</c:formatCode>
                <c:ptCount val="34"/>
                <c:pt idx="19">
                  <c:v>100</c:v>
                </c:pt>
                <c:pt idx="20">
                  <c:v>257.14285714285711</c:v>
                </c:pt>
                <c:pt idx="21">
                  <c:v>321.42857142856661</c:v>
                </c:pt>
                <c:pt idx="22">
                  <c:v>407.14285714285711</c:v>
                </c:pt>
                <c:pt idx="23">
                  <c:v>185.71428571428569</c:v>
                </c:pt>
                <c:pt idx="24">
                  <c:v>1064.285714285714</c:v>
                </c:pt>
                <c:pt idx="25">
                  <c:v>2114.2857142857142</c:v>
                </c:pt>
                <c:pt idx="26">
                  <c:v>2057.142857142856</c:v>
                </c:pt>
                <c:pt idx="27">
                  <c:v>4564.2857142857147</c:v>
                </c:pt>
                <c:pt idx="28">
                  <c:v>4600</c:v>
                </c:pt>
                <c:pt idx="29">
                  <c:v>5378.5714285714303</c:v>
                </c:pt>
                <c:pt idx="30">
                  <c:v>6442.8571428571431</c:v>
                </c:pt>
                <c:pt idx="31">
                  <c:v>6978.5714285714303</c:v>
                </c:pt>
                <c:pt idx="32">
                  <c:v>8035.7142857142862</c:v>
                </c:pt>
                <c:pt idx="33">
                  <c:v>11364.28571428571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530688"/>
        <c:axId val="82532224"/>
      </c:lineChart>
      <c:catAx>
        <c:axId val="825265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1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YEAR</a:t>
                </a:r>
              </a:p>
            </c:rich>
          </c:tx>
          <c:layout>
            <c:manualLayout>
              <c:xMode val="edge"/>
              <c:yMode val="edge"/>
              <c:x val="2.28289165041947E-4"/>
              <c:y val="0.8542253622168289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-2280000"/>
          <a:lstStyle/>
          <a:p>
            <a:pPr>
              <a:defRPr/>
            </a:pPr>
            <a:endParaRPr lang="en-US"/>
          </a:p>
        </c:txPr>
        <c:crossAx val="90008576"/>
        <c:crosses val="autoZero"/>
        <c:auto val="1"/>
        <c:lblAlgn val="ctr"/>
        <c:lblOffset val="100"/>
        <c:noMultiLvlLbl val="0"/>
      </c:catAx>
      <c:valAx>
        <c:axId val="90008576"/>
        <c:scaling>
          <c:orientation val="minMax"/>
          <c:max val="100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050"/>
                </a:pPr>
                <a:r>
                  <a:rPr lang="en-US" sz="1050">
                    <a:solidFill>
                      <a:srgbClr val="C00000"/>
                    </a:solidFill>
                  </a:rPr>
                  <a:t>ADPE ,</a:t>
                </a:r>
                <a:r>
                  <a:rPr lang="en-US" sz="1050" baseline="0">
                    <a:solidFill>
                      <a:srgbClr val="C00000"/>
                    </a:solidFill>
                  </a:rPr>
                  <a:t> % CHANGE</a:t>
                </a:r>
                <a:endParaRPr lang="en-US" sz="1050">
                  <a:solidFill>
                    <a:srgbClr val="C00000"/>
                  </a:solidFill>
                </a:endParaRP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DD0806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82526592"/>
        <c:crosses val="autoZero"/>
        <c:crossBetween val="between"/>
      </c:valAx>
      <c:catAx>
        <c:axId val="825306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2532224"/>
        <c:crosses val="autoZero"/>
        <c:auto val="1"/>
        <c:lblAlgn val="ctr"/>
        <c:lblOffset val="100"/>
        <c:noMultiLvlLbl val="0"/>
      </c:catAx>
      <c:valAx>
        <c:axId val="82532224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100" b="1" i="0" strike="noStrike">
                    <a:solidFill>
                      <a:srgbClr val="006411"/>
                    </a:solidFill>
                    <a:latin typeface="Calibri"/>
                    <a:ea typeface="Calibri"/>
                    <a:cs typeface="Calibri"/>
                  </a:rPr>
                  <a:t>GEPE</a:t>
                </a:r>
                <a:r>
                  <a:rPr lang="en-US" sz="1100" b="1" i="0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rPr>
                  <a:t> &amp; </a:t>
                </a:r>
                <a:r>
                  <a:rPr lang="en-US" sz="1100" b="1" i="0" strike="noStrike">
                    <a:solidFill>
                      <a:srgbClr val="0066CC"/>
                    </a:solidFill>
                    <a:latin typeface="Calibri"/>
                    <a:ea typeface="Calibri"/>
                    <a:cs typeface="Calibri"/>
                  </a:rPr>
                  <a:t>CHPE</a:t>
                </a:r>
                <a:r>
                  <a:rPr lang="en-US" sz="1100" b="1" i="0" strike="noStrike">
                    <a:solidFill>
                      <a:srgbClr val="33CCCC"/>
                    </a:solidFill>
                    <a:latin typeface="Calibri"/>
                    <a:ea typeface="Calibri"/>
                    <a:cs typeface="Calibri"/>
                  </a:rPr>
                  <a:t> </a:t>
                </a:r>
                <a:r>
                  <a:rPr lang="en-US" sz="1100" b="1" i="0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rPr>
                  <a:t>, % CHANGE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b="1"/>
            </a:pPr>
            <a:endParaRPr lang="en-US"/>
          </a:p>
        </c:txPr>
        <c:crossAx val="82530688"/>
        <c:crosses val="max"/>
        <c:crossBetween val="between"/>
      </c:valAx>
      <c:spPr>
        <a:solidFill>
          <a:srgbClr val="FFFFFF"/>
        </a:solidFill>
        <a:ln w="25400">
          <a:noFill/>
        </a:ln>
      </c:spPr>
    </c:plotArea>
    <c:legend>
      <c:legendPos val="r"/>
      <c:layout>
        <c:manualLayout>
          <c:xMode val="edge"/>
          <c:yMode val="edge"/>
          <c:x val="0.85346942028960604"/>
          <c:y val="0.44104803493449801"/>
          <c:w val="0.136144810677958"/>
          <c:h val="9.6777191916852107E-2"/>
        </c:manualLayout>
      </c:layout>
      <c:overlay val="0"/>
      <c:spPr>
        <a:noFill/>
        <a:ln w="25400">
          <a:noFill/>
        </a:ln>
      </c:spPr>
    </c:legend>
    <c:plotVisOnly val="1"/>
    <c:dispBlanksAs val="span"/>
    <c:showDLblsOverMax val="0"/>
  </c:chart>
  <c:spPr>
    <a:solidFill>
      <a:srgbClr val="FFFFFF"/>
    </a:solidFill>
    <a:ln w="3175">
      <a:solidFill>
        <a:srgbClr val="808080"/>
      </a:solidFill>
      <a:prstDash val="solid"/>
    </a:ln>
  </c:sp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0.65567</cdr:x>
      <cdr:y>0.06049</cdr:y>
    </cdr:from>
    <cdr:to>
      <cdr:x>0.7727</cdr:x>
      <cdr:y>0.11188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960117" y="290900"/>
          <a:ext cx="885351" cy="2471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sz="1100" b="1" dirty="0">
              <a:solidFill>
                <a:srgbClr val="00B050"/>
              </a:solidFill>
            </a:rPr>
            <a:t>GENTOO</a:t>
          </a:r>
        </a:p>
      </cdr:txBody>
    </cdr:sp>
  </cdr:relSizeAnchor>
  <cdr:relSizeAnchor xmlns:cdr="http://schemas.openxmlformats.org/drawingml/2006/chartDrawing">
    <cdr:from>
      <cdr:x>0.23634</cdr:x>
      <cdr:y>0.77908</cdr:y>
    </cdr:from>
    <cdr:to>
      <cdr:x>0.39557</cdr:x>
      <cdr:y>0.81319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787941" y="3746659"/>
          <a:ext cx="1204570" cy="1640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sz="1100" b="1" dirty="0">
              <a:solidFill>
                <a:srgbClr val="0070C0"/>
              </a:solidFill>
            </a:rPr>
            <a:t>CHINSTRAP</a:t>
          </a:r>
        </a:p>
      </cdr:txBody>
    </cdr:sp>
  </cdr:relSizeAnchor>
  <cdr:relSizeAnchor xmlns:cdr="http://schemas.openxmlformats.org/drawingml/2006/chartDrawing">
    <cdr:from>
      <cdr:x>0.17685</cdr:x>
      <cdr:y>0.13573</cdr:y>
    </cdr:from>
    <cdr:to>
      <cdr:x>0.28547</cdr:x>
      <cdr:y>0.17468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505291" y="773906"/>
          <a:ext cx="935491" cy="2296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sz="1100" b="1">
              <a:solidFill>
                <a:srgbClr val="C00000"/>
              </a:solidFill>
            </a:rPr>
            <a:t>ADELIE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9D61A-6FF8-6A4C-A13D-4A8C9872E6A0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E65292-5D34-2A49-86A7-687A0065A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692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CD237-A8F6-C745-AEF1-E8D57F2D90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40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 and 1 of probability of presence.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image uses colors to indicate predicted probability that conditions are suitable,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 indicating high probability of suitable conditions for the species,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green indicating conditions typical of those where the species is found,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lighter shades of blue indicating low predicted probability of suitable conditions.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CD237-A8F6-C745-AEF1-E8D57F2D90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83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34480" indent="-282492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29970" indent="-225994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81958" indent="-225994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33946" indent="-225994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85934" indent="-2259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37921" indent="-2259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89909" indent="-2259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41897" indent="-2259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C1B905B-E28F-B14A-8BB8-08D7B2DC3B4E}" type="slidenum">
              <a:rPr lang="en-US">
                <a:latin typeface="Calibri" charset="0"/>
              </a:rPr>
              <a:pPr eaLnBrk="1" hangingPunct="1"/>
              <a:t>13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A0ABC-765B-1B4E-A64C-E12BB86DC31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697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A0ABC-765B-1B4E-A64C-E12BB86DC31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4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A0ABC-765B-1B4E-A64C-E12BB86DC31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4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C1C24-44C9-BE46-9BA9-A0C4B3C5CF68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988F-E445-6C4B-B5DE-C3840B280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520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C1C24-44C9-BE46-9BA9-A0C4B3C5CF68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988F-E445-6C4B-B5DE-C3840B280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944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C1C24-44C9-BE46-9BA9-A0C4B3C5CF68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988F-E445-6C4B-B5DE-C3840B280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417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C1C24-44C9-BE46-9BA9-A0C4B3C5CF68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988F-E445-6C4B-B5DE-C3840B280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769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C1C24-44C9-BE46-9BA9-A0C4B3C5CF68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988F-E445-6C4B-B5DE-C3840B280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266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C1C24-44C9-BE46-9BA9-A0C4B3C5CF68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988F-E445-6C4B-B5DE-C3840B280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55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C1C24-44C9-BE46-9BA9-A0C4B3C5CF68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988F-E445-6C4B-B5DE-C3840B280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11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C1C24-44C9-BE46-9BA9-A0C4B3C5CF68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988F-E445-6C4B-B5DE-C3840B280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25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C1C24-44C9-BE46-9BA9-A0C4B3C5CF68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988F-E445-6C4B-B5DE-C3840B280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962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C1C24-44C9-BE46-9BA9-A0C4B3C5CF68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988F-E445-6C4B-B5DE-C3840B280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260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C1C24-44C9-BE46-9BA9-A0C4B3C5CF68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988F-E445-6C4B-B5DE-C3840B280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286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chemeClr val="tx1"/>
            </a:gs>
            <a:gs pos="100000">
              <a:schemeClr val="bg1">
                <a:lumMod val="50000"/>
              </a:schemeClr>
            </a:gs>
            <a:gs pos="74000">
              <a:schemeClr val="tx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C1C24-44C9-BE46-9BA9-A0C4B3C5CF68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2988F-E445-6C4B-B5DE-C3840B280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82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643811"/>
            <a:ext cx="4061413" cy="291534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204355"/>
            <a:ext cx="9143999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Satellite Driven Studies of Climate-mediated Changes in Antarctic Food Webs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April 22, 2015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2262772"/>
            <a:ext cx="9144000" cy="1323439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Matthew Oliver,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Megan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Cimino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, Andrew Irwin,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William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Fraser, Josh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Kohut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, Oscar Schofield, Mark Moline, Donna Patterson, Vince Saba</a:t>
            </a:r>
            <a:endParaRPr lang="en-US" sz="2400" b="1" dirty="0"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23" y="5665116"/>
            <a:ext cx="1826952" cy="8017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20" name="Picture 19" descr="M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599" y="3643811"/>
            <a:ext cx="1267497" cy="1350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plter full colo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050" y="5219304"/>
            <a:ext cx="1266237" cy="126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112" y="3586211"/>
            <a:ext cx="3446888" cy="297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40111"/>
            <a:ext cx="2452512" cy="9912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643811"/>
            <a:ext cx="2452512" cy="4087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r="72832"/>
          <a:stretch/>
        </p:blipFill>
        <p:spPr>
          <a:xfrm>
            <a:off x="151607" y="4946037"/>
            <a:ext cx="1929968" cy="63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89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01290"/>
            <a:ext cx="9144000" cy="415671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710146"/>
            <a:ext cx="90262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Environment predicts penguin population </a:t>
            </a:r>
            <a:r>
              <a:rPr lang="en-US" sz="3600" dirty="0" err="1" smtClean="0">
                <a:solidFill>
                  <a:schemeClr val="bg1"/>
                </a:solidFill>
              </a:rPr>
              <a:t>trend..sort</a:t>
            </a:r>
            <a:r>
              <a:rPr lang="en-US" sz="3600" dirty="0" smtClean="0">
                <a:solidFill>
                  <a:schemeClr val="bg1"/>
                </a:solidFill>
              </a:rPr>
              <a:t> of.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49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587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First Field Season Results</a:t>
            </a:r>
            <a:endParaRPr lang="en-US" b="1" dirty="0">
              <a:solidFill>
                <a:srgbClr val="0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4" descr="Fig3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93" y="1024498"/>
            <a:ext cx="9166293" cy="58335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8841" y="22511"/>
            <a:ext cx="82714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FFFF"/>
                </a:solidFill>
              </a:rPr>
              <a:t>Glider AUV Depth Integrated Currents</a:t>
            </a:r>
            <a:endParaRPr lang="en-US" sz="30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9308" y="502744"/>
            <a:ext cx="26029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FFFF"/>
                </a:solidFill>
              </a:rPr>
              <a:t>Diurnal Tides</a:t>
            </a:r>
            <a:endParaRPr lang="en-US" sz="30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13941" y="502744"/>
            <a:ext cx="30844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FFFF"/>
                </a:solidFill>
              </a:rPr>
              <a:t>Semi-Diurnal Tides</a:t>
            </a:r>
            <a:endParaRPr lang="en-US" sz="3000" dirty="0">
              <a:solidFill>
                <a:srgbClr val="FFFFFF"/>
              </a:solidFill>
            </a:endParaRPr>
          </a:p>
        </p:txBody>
      </p:sp>
      <p:pic>
        <p:nvPicPr>
          <p:cNvPr id="9" name="Picture 8" descr="blue_hen_launc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" y="4895851"/>
            <a:ext cx="2616199" cy="196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5467910" y="3947627"/>
            <a:ext cx="543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Krill</a:t>
            </a:r>
            <a:endParaRPr lang="en-US" dirty="0"/>
          </a:p>
        </p:txBody>
      </p:sp>
      <p:pic>
        <p:nvPicPr>
          <p:cNvPr id="3" name="Picture 2" descr="Fig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" r="50108" b="49122"/>
          <a:stretch/>
        </p:blipFill>
        <p:spPr>
          <a:xfrm>
            <a:off x="-1" y="2413655"/>
            <a:ext cx="4516982" cy="44443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7427" y="1859657"/>
            <a:ext cx="17759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FFFF"/>
                </a:solidFill>
              </a:rPr>
              <a:t>Diurnal</a:t>
            </a:r>
            <a:endParaRPr lang="en-US" sz="30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55238" y="1799358"/>
            <a:ext cx="25369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FFFF"/>
                </a:solidFill>
              </a:rPr>
              <a:t>Semi-Diurnal</a:t>
            </a:r>
            <a:endParaRPr lang="en-US" sz="3000" dirty="0">
              <a:solidFill>
                <a:srgbClr val="FFFFFF"/>
              </a:solidFill>
            </a:endParaRPr>
          </a:p>
        </p:txBody>
      </p:sp>
      <p:pic>
        <p:nvPicPr>
          <p:cNvPr id="10" name="Picture 9" descr="Fig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78" r="50108"/>
          <a:stretch/>
        </p:blipFill>
        <p:spPr>
          <a:xfrm>
            <a:off x="4670714" y="2453712"/>
            <a:ext cx="4473286" cy="44042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47427" y="968361"/>
            <a:ext cx="6652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Glider AUV Currents allowed us to see the importance of tides on tagged penguins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1" name="Picture 10" descr="DSCN023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7" t="21114" r="13333" b="5546"/>
          <a:stretch/>
        </p:blipFill>
        <p:spPr>
          <a:xfrm>
            <a:off x="0" y="1"/>
            <a:ext cx="2037427" cy="20990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428" y="1"/>
            <a:ext cx="3271302" cy="791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5238" y="1"/>
            <a:ext cx="3588762" cy="77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1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 5_presentation.T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0" t="18409" r="12065" b="8944"/>
          <a:stretch/>
        </p:blipFill>
        <p:spPr>
          <a:xfrm>
            <a:off x="477888" y="1338501"/>
            <a:ext cx="7391400" cy="5367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9144000" cy="1295400"/>
          </a:xfrm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</a:rPr>
              <a:t>Nearshore Tidal and Offshore Comparisons of Krill</a:t>
            </a:r>
            <a:endParaRPr lang="en-US" dirty="0">
              <a:ln w="18415" cmpd="sng">
                <a:solidFill>
                  <a:srgbClr val="80A0FF"/>
                </a:solidFill>
                <a:prstDash val="solid"/>
              </a:ln>
              <a:solidFill>
                <a:srgbClr val="80A0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+mj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9935" y="1582032"/>
            <a:ext cx="4009353" cy="17458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03521" y="3623564"/>
            <a:ext cx="2365767" cy="27145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11476" y="3823796"/>
            <a:ext cx="25518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FFFF"/>
                </a:solidFill>
              </a:rPr>
              <a:t>Smoking Gun?</a:t>
            </a:r>
            <a:endParaRPr lang="en-US" sz="3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672492"/>
      </p:ext>
    </p:extLst>
  </p:cSld>
  <p:clrMapOvr>
    <a:masterClrMapping/>
  </p:clrMapOvr>
  <p:transition advTm="109372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2279" y="274638"/>
            <a:ext cx="5861719" cy="1143000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What drives chick weights?</a:t>
            </a:r>
            <a:b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Chicks are the Integrated Investment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29362" y="1732226"/>
            <a:ext cx="30146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latin typeface="Arial"/>
              </a:rPr>
              <a:t>What are the dominant drivers of this interannual variability?</a:t>
            </a:r>
          </a:p>
          <a:p>
            <a:pPr marL="914400" lvl="1" indent="-457200">
              <a:buAutoNum type="arabicPeriod"/>
            </a:pPr>
            <a:r>
              <a:rPr lang="en-US" b="1" dirty="0" smtClean="0">
                <a:solidFill>
                  <a:srgbClr val="FFFFFF"/>
                </a:solidFill>
                <a:latin typeface="Arial"/>
              </a:rPr>
              <a:t>Large-scale climate?</a:t>
            </a:r>
          </a:p>
          <a:p>
            <a:pPr marL="914400" lvl="1" indent="-457200">
              <a:buAutoNum type="arabicPeriod"/>
            </a:pPr>
            <a:r>
              <a:rPr lang="en-US" b="1" dirty="0" smtClean="0">
                <a:solidFill>
                  <a:srgbClr val="FFFFFF"/>
                </a:solidFill>
                <a:latin typeface="Arial"/>
              </a:rPr>
              <a:t>Local weather?</a:t>
            </a:r>
          </a:p>
          <a:p>
            <a:pPr marL="914400" lvl="1" indent="-457200">
              <a:buAutoNum type="arabicPeriod"/>
            </a:pPr>
            <a:r>
              <a:rPr lang="en-US" b="1" dirty="0" smtClean="0">
                <a:solidFill>
                  <a:srgbClr val="FFFFFF"/>
                </a:solidFill>
                <a:latin typeface="Arial"/>
              </a:rPr>
              <a:t>Food quality?</a:t>
            </a:r>
          </a:p>
          <a:p>
            <a:pPr marL="914400" lvl="1" indent="-457200">
              <a:buAutoNum type="arabicPeriod"/>
            </a:pPr>
            <a:r>
              <a:rPr lang="en-US" b="1" dirty="0" smtClean="0">
                <a:solidFill>
                  <a:srgbClr val="FFFFFF"/>
                </a:solidFill>
                <a:latin typeface="Arial"/>
              </a:rPr>
              <a:t>Tidal forcing?</a:t>
            </a:r>
            <a:endParaRPr lang="en-US" b="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2438" y="4832008"/>
            <a:ext cx="3081561" cy="205437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 descr="Macintosh HD:Users:Meg:Desktop:weights-only_mean-no_survs.pd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5586"/>
            <a:ext cx="6062438" cy="445452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3" name="Picture 2" descr="Screen Shot 2015-04-22 at 8.30.3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82279" cy="144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4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ffects_LEGEND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0227"/>
          <a:stretch/>
        </p:blipFill>
        <p:spPr>
          <a:xfrm>
            <a:off x="3265722" y="1247519"/>
            <a:ext cx="1669143" cy="548347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109"/>
            <a:ext cx="9144000" cy="1143000"/>
          </a:xfrm>
        </p:spPr>
        <p:txBody>
          <a:bodyPr>
            <a:noAutofit/>
          </a:bodyPr>
          <a:lstStyle/>
          <a:p>
            <a:r>
              <a:rPr lang="en-US" sz="3700" dirty="0" smtClean="0">
                <a:solidFill>
                  <a:srgbClr val="FFFFFF"/>
                </a:solidFill>
                <a:cs typeface="Arial"/>
              </a:rPr>
              <a:t>Effects </a:t>
            </a:r>
            <a:r>
              <a:rPr lang="en-US" sz="3700" dirty="0">
                <a:solidFill>
                  <a:srgbClr val="FFFFFF"/>
                </a:solidFill>
                <a:cs typeface="Arial"/>
              </a:rPr>
              <a:t>of </a:t>
            </a:r>
            <a:r>
              <a:rPr lang="en-US" sz="3700" dirty="0" smtClean="0">
                <a:solidFill>
                  <a:srgbClr val="FFFFFF"/>
                </a:solidFill>
                <a:cs typeface="Arial"/>
              </a:rPr>
              <a:t>Each </a:t>
            </a:r>
            <a:r>
              <a:rPr lang="en-US" sz="3700" dirty="0">
                <a:solidFill>
                  <a:srgbClr val="FFFFFF"/>
                </a:solidFill>
                <a:cs typeface="Arial"/>
              </a:rPr>
              <a:t>P</a:t>
            </a:r>
            <a:r>
              <a:rPr lang="en-US" sz="3700" dirty="0" smtClean="0">
                <a:solidFill>
                  <a:srgbClr val="FFFFFF"/>
                </a:solidFill>
                <a:cs typeface="Arial"/>
              </a:rPr>
              <a:t>redictor </a:t>
            </a:r>
            <a:r>
              <a:rPr lang="en-US" sz="3700" dirty="0">
                <a:solidFill>
                  <a:srgbClr val="FFFFFF"/>
                </a:solidFill>
                <a:cs typeface="Arial"/>
              </a:rPr>
              <a:t>V</a:t>
            </a:r>
            <a:r>
              <a:rPr lang="en-US" sz="3700" dirty="0" smtClean="0">
                <a:solidFill>
                  <a:srgbClr val="FFFFFF"/>
                </a:solidFill>
                <a:cs typeface="Arial"/>
              </a:rPr>
              <a:t>ariable </a:t>
            </a:r>
            <a:r>
              <a:rPr lang="en-US" sz="3700" dirty="0">
                <a:solidFill>
                  <a:srgbClr val="FFFFFF"/>
                </a:solidFill>
                <a:cs typeface="Arial"/>
              </a:rPr>
              <a:t>on CFM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955" y="2317750"/>
            <a:ext cx="3043767" cy="678096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~0.2 kg effect </a:t>
            </a:r>
            <a:endParaRPr lang="en-US" sz="2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4" name="Picture 3" descr="Macintosh HD:Users:Meg:Desktop:CFM paper:chick weight codes_plots:12. matlab model outcomes:individ_var_effects.pdf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95" t="210"/>
          <a:stretch/>
        </p:blipFill>
        <p:spPr bwMode="auto">
          <a:xfrm>
            <a:off x="4862286" y="1251856"/>
            <a:ext cx="4057351" cy="547914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5" name="Left Brace 4"/>
          <p:cNvSpPr/>
          <p:nvPr/>
        </p:nvSpPr>
        <p:spPr>
          <a:xfrm>
            <a:off x="2824840" y="1883833"/>
            <a:ext cx="1100667" cy="1443567"/>
          </a:xfrm>
          <a:prstGeom prst="leftBrace">
            <a:avLst>
              <a:gd name="adj1" fmla="val 20096"/>
              <a:gd name="adj2" fmla="val 50000"/>
            </a:avLst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Left Brace 5"/>
          <p:cNvSpPr/>
          <p:nvPr/>
        </p:nvSpPr>
        <p:spPr>
          <a:xfrm>
            <a:off x="2824840" y="3619501"/>
            <a:ext cx="1100667" cy="2422070"/>
          </a:xfrm>
          <a:prstGeom prst="leftBrace">
            <a:avLst>
              <a:gd name="adj1" fmla="val 20096"/>
              <a:gd name="adj2" fmla="val 50000"/>
            </a:avLst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1955" y="4464052"/>
            <a:ext cx="3043767" cy="851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~0.1 kg effect</a:t>
            </a:r>
            <a:endParaRPr lang="en-US" sz="2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4978999"/>
            <a:ext cx="3265722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Climate and Weather Indexes were Dominant!</a:t>
            </a:r>
          </a:p>
          <a:p>
            <a:pPr lvl="1"/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r>
              <a:rPr lang="en-US" b="1" dirty="0" smtClean="0">
                <a:solidFill>
                  <a:srgbClr val="FFFFFF"/>
                </a:solidFill>
                <a:latin typeface="Arial"/>
                <a:cs typeface="Arial"/>
              </a:rPr>
              <a:t>Noticeable absence of tides!!!!!! </a:t>
            </a:r>
            <a:r>
              <a:rPr lang="en-US" b="1" dirty="0" err="1" smtClean="0">
                <a:solidFill>
                  <a:srgbClr val="FFFFFF"/>
                </a:solidFill>
                <a:latin typeface="Arial"/>
                <a:cs typeface="Arial"/>
              </a:rPr>
              <a:t>Womp</a:t>
            </a:r>
            <a:r>
              <a:rPr lang="en-US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  <a:latin typeface="Arial"/>
                <a:cs typeface="Arial"/>
              </a:rPr>
              <a:t>womp</a:t>
            </a:r>
            <a:endParaRPr lang="en-US" b="1" dirty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Thermoregulatory Issue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360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Rplot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" b="15320"/>
          <a:stretch/>
        </p:blipFill>
        <p:spPr>
          <a:xfrm>
            <a:off x="2560862" y="2826885"/>
            <a:ext cx="6632342" cy="4031116"/>
          </a:xfrm>
          <a:prstGeom prst="rect">
            <a:avLst/>
          </a:prstGeom>
        </p:spPr>
      </p:pic>
      <p:pic>
        <p:nvPicPr>
          <p:cNvPr id="14" name="Picture 13" descr="Rplot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" b="15822"/>
          <a:stretch/>
        </p:blipFill>
        <p:spPr>
          <a:xfrm>
            <a:off x="2560861" y="1"/>
            <a:ext cx="6632343" cy="359576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rot="16200000">
            <a:off x="4737304" y="1671441"/>
            <a:ext cx="1560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Phytoplankton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 rot="16200000">
            <a:off x="6029264" y="1277801"/>
            <a:ext cx="543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Krill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rot="16200000">
            <a:off x="3555588" y="2036477"/>
            <a:ext cx="2417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Environmental  Change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 rot="16200000">
            <a:off x="6623856" y="1477919"/>
            <a:ext cx="944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Penguin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 rot="16200000">
            <a:off x="4705038" y="4534936"/>
            <a:ext cx="1560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Phytoplankton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 rot="16200000">
            <a:off x="5996998" y="4141296"/>
            <a:ext cx="543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Krill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rot="16200000">
            <a:off x="3523322" y="4899972"/>
            <a:ext cx="2417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Environmental  Change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rot="16200000">
            <a:off x="6591590" y="4341414"/>
            <a:ext cx="944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Penguin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2134698"/>
            <a:ext cx="23404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latin typeface="Arial"/>
              </a:rPr>
              <a:t>Climate does not have to “pass-through” the food web to affect penguins.</a:t>
            </a:r>
          </a:p>
          <a:p>
            <a:endParaRPr lang="en-US" b="1" dirty="0">
              <a:solidFill>
                <a:srgbClr val="FFFFFF"/>
              </a:solidFill>
              <a:latin typeface="Arial"/>
            </a:endParaRPr>
          </a:p>
          <a:p>
            <a:r>
              <a:rPr lang="en-US" b="1" dirty="0" smtClean="0">
                <a:solidFill>
                  <a:srgbClr val="FFFFFF"/>
                </a:solidFill>
                <a:latin typeface="Arial"/>
              </a:rPr>
              <a:t>There are direct mechanistic effects, which means it is predictable via remote tools </a:t>
            </a:r>
            <a:endParaRPr lang="en-US" b="1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665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0457" y="20638"/>
            <a:ext cx="600535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What about competition for krill resources?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3132" y="2535301"/>
            <a:ext cx="1933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 Gentoo, 129 dives</a:t>
            </a:r>
          </a:p>
          <a:p>
            <a:r>
              <a:rPr lang="en-US" sz="1400" dirty="0" smtClean="0"/>
              <a:t>7 Adelies, 243 dives</a:t>
            </a:r>
            <a:endParaRPr lang="en-US" sz="1400" dirty="0"/>
          </a:p>
        </p:txBody>
      </p:sp>
      <p:pic>
        <p:nvPicPr>
          <p:cNvPr id="9" name="Picture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55"/>
          <a:stretch/>
        </p:blipFill>
        <p:spPr bwMode="auto">
          <a:xfrm>
            <a:off x="274195" y="1500750"/>
            <a:ext cx="8869806" cy="5357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0005" t="2039" b="65592"/>
          <a:stretch/>
        </p:blipFill>
        <p:spPr>
          <a:xfrm>
            <a:off x="1" y="20638"/>
            <a:ext cx="1550456" cy="11467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80005" t="67522"/>
          <a:stretch/>
        </p:blipFill>
        <p:spPr>
          <a:xfrm>
            <a:off x="7555806" y="20638"/>
            <a:ext cx="1588194" cy="117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4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3_vertical_overlaparea 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638" y="1163638"/>
            <a:ext cx="5694362" cy="569436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3006" y="4428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When foraging in the same location, foraging Gentoo’s avoid </a:t>
            </a:r>
            <a:r>
              <a:rPr lang="en-US" sz="3200" dirty="0" err="1" smtClean="0">
                <a:solidFill>
                  <a:srgbClr val="FFFFFF"/>
                </a:solidFill>
              </a:rPr>
              <a:t>Adélie’s</a:t>
            </a:r>
            <a:r>
              <a:rPr lang="en-US" sz="3200" dirty="0" smtClean="0">
                <a:solidFill>
                  <a:srgbClr val="FFFFFF"/>
                </a:solidFill>
              </a:rPr>
              <a:t> by going deeper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1334865"/>
            <a:ext cx="3265722" cy="5262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Also, Steinberg et al. 2015 showed essentially no change in krill abundance from 1993-2013.</a:t>
            </a:r>
          </a:p>
          <a:p>
            <a:pPr lvl="1"/>
            <a:endParaRPr lang="en-US" sz="2800" dirty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endParaRPr lang="en-US" sz="28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The scarcity of krill is not a driving force.</a:t>
            </a:r>
            <a:endParaRPr lang="en-US" sz="28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457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56640" y="180214"/>
            <a:ext cx="55682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Penguins from space? Yes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8" name="Picture 17" descr="blog.louiseh.org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849" y="4194332"/>
            <a:ext cx="2722151" cy="26636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8515" y="888100"/>
            <a:ext cx="641558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We thought that climate would affect the bottom of the food web and ripple up to penguins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Satellite Driven Niche Spaces are fairly good at predicting general trends in penguin populations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Tides seemed like a good way to explain variation in the satellite predictions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A meta-analysis of Climate Scale and Local Scale drivers reveal that Climate (especially terrestrial) is the most important for understanding chick weights.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Ruled out competition for krill by Gentoo penguins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Working with Heather Lynch to extend satellite analysis (Lynch and </a:t>
            </a:r>
            <a:r>
              <a:rPr lang="en-US" sz="2000" dirty="0" err="1" smtClean="0">
                <a:solidFill>
                  <a:schemeClr val="bg1"/>
                </a:solidFill>
              </a:rPr>
              <a:t>Schwaller</a:t>
            </a:r>
            <a:r>
              <a:rPr lang="en-US" sz="2000" dirty="0" smtClean="0">
                <a:solidFill>
                  <a:schemeClr val="bg1"/>
                </a:solidFill>
              </a:rPr>
              <a:t>, 2014)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2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643811"/>
            <a:ext cx="4061413" cy="291534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204355"/>
            <a:ext cx="91439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Penguins from satellites…are you insane?</a:t>
            </a:r>
            <a:endParaRPr lang="en-US" sz="4000" dirty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2262772"/>
            <a:ext cx="9144000" cy="1323439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Matthew Oliver,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Megan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Cimino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, Andrew Irwin,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William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Fraser, Josh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Kohut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, Oscar Schofield, Mark Moline, Donna Patterson, Vince Saba</a:t>
            </a:r>
            <a:endParaRPr lang="en-US" sz="2400" b="1" dirty="0"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23" y="5665116"/>
            <a:ext cx="1826952" cy="8017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20" name="Picture 19" descr="M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599" y="3643811"/>
            <a:ext cx="1267497" cy="1350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plter full colo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050" y="5219304"/>
            <a:ext cx="1266237" cy="126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112" y="3586211"/>
            <a:ext cx="3446888" cy="297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40111"/>
            <a:ext cx="2452512" cy="9912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643811"/>
            <a:ext cx="2452512" cy="4087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r="72832"/>
          <a:stretch/>
        </p:blipFill>
        <p:spPr>
          <a:xfrm>
            <a:off x="151607" y="4946037"/>
            <a:ext cx="1929968" cy="63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4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plot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" b="15822"/>
          <a:stretch/>
        </p:blipFill>
        <p:spPr>
          <a:xfrm>
            <a:off x="2511656" y="1698001"/>
            <a:ext cx="6632343" cy="39832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96" y="216689"/>
            <a:ext cx="91441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Short Food Webs Increase Chance of Prediction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Hypothesis: Environmental Trends Predict Upper Trophic Levels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16200000">
            <a:off x="4688099" y="3369442"/>
            <a:ext cx="1560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Phytoplankton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rot="16200000">
            <a:off x="5980059" y="2975802"/>
            <a:ext cx="543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Krill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3506383" y="3734478"/>
            <a:ext cx="2417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Environmental  Change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-196" y="1915528"/>
            <a:ext cx="279062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Look for places with big environmental perturbations, and short food webs. 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Enormous interest in conservation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6574651" y="3175920"/>
            <a:ext cx="944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Penguin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29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5467910" y="3947627"/>
            <a:ext cx="543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Krill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rot="16200000">
            <a:off x="5691981" y="3849547"/>
            <a:ext cx="1034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Penguins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4039833" y="4219622"/>
            <a:ext cx="2463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Climate       Perturbation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196" y="2455008"/>
            <a:ext cx="279062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West Antarctic Peninsula is Rapidly Warming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and Losing Ice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574" y="951165"/>
            <a:ext cx="6503796" cy="43358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5318405"/>
            <a:ext cx="38100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3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5467910" y="3947627"/>
            <a:ext cx="543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Krill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rot="16200000">
            <a:off x="5691981" y="3849547"/>
            <a:ext cx="1034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Penguins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4039833" y="4219622"/>
            <a:ext cx="2463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Climate       Perturbation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196" y="2455008"/>
            <a:ext cx="27906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West Antarctic Peninsula Losing Sea-Ice</a:t>
            </a: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4004630" y="102127"/>
            <a:ext cx="5046141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alibri" charset="0"/>
              </a:rPr>
              <a:t>The changes in phytoplankton are at least regional (West Antarctic Peninsula)</a:t>
            </a:r>
          </a:p>
          <a:p>
            <a:endParaRPr lang="en-US" sz="280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04630" cy="27215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r="40329" b="22791"/>
          <a:stretch/>
        </p:blipFill>
        <p:spPr>
          <a:xfrm>
            <a:off x="-195" y="1495778"/>
            <a:ext cx="7066921" cy="536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2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2605"/>
          <a:stretch/>
        </p:blipFill>
        <p:spPr>
          <a:xfrm>
            <a:off x="667543" y="2781511"/>
            <a:ext cx="7620000" cy="28169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43427"/>
          <a:stretch/>
        </p:blipFill>
        <p:spPr>
          <a:xfrm>
            <a:off x="58081" y="1085900"/>
            <a:ext cx="9085919" cy="16956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54541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Changing Phytoplankton Community Composition in the WAP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00" y="5587951"/>
            <a:ext cx="8496300" cy="317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0" y="593906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Krill can not eat </a:t>
            </a:r>
            <a:r>
              <a:rPr lang="en-US" sz="2800" dirty="0" err="1" smtClean="0">
                <a:solidFill>
                  <a:schemeClr val="bg1"/>
                </a:solidFill>
              </a:rPr>
              <a:t>cryptophytes</a:t>
            </a:r>
            <a:r>
              <a:rPr lang="en-US" sz="2800" dirty="0" smtClean="0">
                <a:solidFill>
                  <a:schemeClr val="bg1"/>
                </a:solidFill>
              </a:rPr>
              <a:t> because they are too small</a:t>
            </a:r>
          </a:p>
        </p:txBody>
      </p:sp>
    </p:spTree>
    <p:extLst>
      <p:ext uri="{BB962C8B-B14F-4D97-AF65-F5344CB8AC3E}">
        <p14:creationId xmlns:p14="http://schemas.microsoft.com/office/powerpoint/2010/main" val="252036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80005"/>
          <a:stretch>
            <a:fillRect/>
          </a:stretch>
        </p:blipFill>
        <p:spPr>
          <a:xfrm>
            <a:off x="6919015" y="1722761"/>
            <a:ext cx="2224985" cy="5084165"/>
          </a:xfrm>
          <a:prstGeom prst="rect">
            <a:avLst/>
          </a:prstGeom>
        </p:spPr>
      </p:pic>
      <p:graphicFrame>
        <p:nvGraphicFramePr>
          <p:cNvPr id="3" name="Char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7670355"/>
              </p:ext>
            </p:extLst>
          </p:nvPr>
        </p:nvGraphicFramePr>
        <p:xfrm>
          <a:off x="0" y="2116536"/>
          <a:ext cx="6919015" cy="4418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1674"/>
            <a:ext cx="1322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Background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322598" y="0"/>
            <a:ext cx="73234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alibri" charset="0"/>
              </a:rPr>
              <a:t>Penguins are following suit with the change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464"/>
            <a:ext cx="5233238" cy="16489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851" y="500464"/>
            <a:ext cx="3761458" cy="39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4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ellipsoid_movi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620" y="485631"/>
            <a:ext cx="6837380" cy="6372368"/>
          </a:xfrm>
          <a:prstGeom prst="rect">
            <a:avLst/>
          </a:prstGeom>
        </p:spPr>
      </p:pic>
      <p:pic>
        <p:nvPicPr>
          <p:cNvPr id="8" name="Picture 7" descr="figure_1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50362" cy="355036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358449" y="1483345"/>
            <a:ext cx="17855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solidFill>
                  <a:srgbClr val="FF0000"/>
                </a:solidFill>
              </a:rPr>
              <a:t>Continental</a:t>
            </a:r>
          </a:p>
          <a:p>
            <a:pPr algn="r"/>
            <a:r>
              <a:rPr lang="en-US" sz="1600" dirty="0" smtClean="0">
                <a:solidFill>
                  <a:srgbClr val="FF0000"/>
                </a:solidFill>
              </a:rPr>
              <a:t>Adélie</a:t>
            </a:r>
            <a:endParaRPr lang="en-US" sz="1600" dirty="0">
              <a:solidFill>
                <a:schemeClr val="bg1"/>
              </a:solidFill>
            </a:endParaRPr>
          </a:p>
          <a:p>
            <a:pPr algn="r"/>
            <a:r>
              <a:rPr lang="en-US" sz="1600" dirty="0" smtClean="0">
                <a:solidFill>
                  <a:srgbClr val="FFBD40"/>
                </a:solidFill>
              </a:rPr>
              <a:t>WAP</a:t>
            </a:r>
          </a:p>
          <a:p>
            <a:pPr algn="r"/>
            <a:r>
              <a:rPr lang="en-US" sz="1600" dirty="0" smtClean="0">
                <a:solidFill>
                  <a:srgbClr val="FFBD40"/>
                </a:solidFill>
              </a:rPr>
              <a:t>Adélie</a:t>
            </a:r>
            <a:endParaRPr lang="en-US" sz="1600" dirty="0">
              <a:solidFill>
                <a:schemeClr val="bg1"/>
              </a:solidFill>
            </a:endParaRPr>
          </a:p>
          <a:p>
            <a:pPr algn="r"/>
            <a:r>
              <a:rPr lang="en-US" sz="1600" dirty="0" smtClean="0">
                <a:solidFill>
                  <a:srgbClr val="0000FF"/>
                </a:solidFill>
              </a:rPr>
              <a:t>Chinstrap</a:t>
            </a:r>
            <a:endParaRPr lang="en-US" sz="1600" dirty="0">
              <a:solidFill>
                <a:schemeClr val="bg1"/>
              </a:solidFill>
            </a:endParaRPr>
          </a:p>
          <a:p>
            <a:pPr algn="r"/>
            <a:r>
              <a:rPr lang="en-US" sz="1600" dirty="0" smtClean="0">
                <a:solidFill>
                  <a:srgbClr val="24AC20"/>
                </a:solidFill>
              </a:rPr>
              <a:t>Gentoo</a:t>
            </a:r>
            <a:endParaRPr lang="en-US" sz="1600" dirty="0">
              <a:solidFill>
                <a:srgbClr val="24AC2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0852" y="0"/>
            <a:ext cx="4043148" cy="109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5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88742" y="635158"/>
            <a:ext cx="192474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So What?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157429" y="144667"/>
            <a:ext cx="86480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 smtClean="0">
                <a:solidFill>
                  <a:schemeClr val="bg1"/>
                </a:solidFill>
              </a:rPr>
              <a:t>Quantify</a:t>
            </a:r>
            <a:r>
              <a:rPr lang="en-US" sz="2400" dirty="0" smtClean="0">
                <a:solidFill>
                  <a:schemeClr val="bg1"/>
                </a:solidFill>
              </a:rPr>
              <a:t> the distribution and the </a:t>
            </a:r>
            <a:r>
              <a:rPr lang="en-US" sz="2400" u="sng" dirty="0" smtClean="0">
                <a:solidFill>
                  <a:schemeClr val="bg1"/>
                </a:solidFill>
              </a:rPr>
              <a:t>30 year trend</a:t>
            </a:r>
            <a:r>
              <a:rPr lang="en-US" sz="2400" dirty="0" smtClean="0">
                <a:solidFill>
                  <a:schemeClr val="bg1"/>
                </a:solidFill>
              </a:rPr>
              <a:t> of CRH Niche Space</a:t>
            </a:r>
            <a:endParaRPr lang="en-US" sz="2400" dirty="0"/>
          </a:p>
        </p:txBody>
      </p:sp>
      <p:pic>
        <p:nvPicPr>
          <p:cNvPr id="8" name="Picture 7" descr="figure_1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2523"/>
            <a:ext cx="2725477" cy="2725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49721"/>
          <a:stretch/>
        </p:blipFill>
        <p:spPr>
          <a:xfrm>
            <a:off x="0" y="1371600"/>
            <a:ext cx="9144000" cy="27584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71600"/>
            <a:ext cx="9144000" cy="54864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52021" y="4962953"/>
            <a:ext cx="5782858" cy="525599"/>
            <a:chOff x="452021" y="4962953"/>
            <a:chExt cx="5782858" cy="525599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452021" y="5036553"/>
              <a:ext cx="312109" cy="451999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3176633" y="4962953"/>
              <a:ext cx="312109" cy="451999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922770" y="4962953"/>
              <a:ext cx="312109" cy="451999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164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7626</TotalTime>
  <Words>571</Words>
  <Application>Microsoft Office PowerPoint</Application>
  <PresentationFormat>On-screen Show (4:3)</PresentationFormat>
  <Paragraphs>110</Paragraphs>
  <Slides>19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Nearshore Tidal and Offshore Comparisons of Krill</vt:lpstr>
      <vt:lpstr>What drives chick weights? Chicks are the Integrated Investment</vt:lpstr>
      <vt:lpstr>Effects of Each Predictor Variable on CFM </vt:lpstr>
      <vt:lpstr>PowerPoint Presentation</vt:lpstr>
      <vt:lpstr>What about competition for krill resources?</vt:lpstr>
      <vt:lpstr>When foraging in the same location, foraging Gentoo’s avoid Adélie’s by going deeper</vt:lpstr>
      <vt:lpstr>PowerPoint Presentation</vt:lpstr>
    </vt:vector>
  </TitlesOfParts>
  <Company>University of Delaware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Oliver</dc:creator>
  <cp:lastModifiedBy>admin</cp:lastModifiedBy>
  <cp:revision>300</cp:revision>
  <dcterms:created xsi:type="dcterms:W3CDTF">2013-03-06T13:44:57Z</dcterms:created>
  <dcterms:modified xsi:type="dcterms:W3CDTF">2015-04-22T19:46:11Z</dcterms:modified>
</cp:coreProperties>
</file>